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3" r:id="rId1"/>
  </p:sldMasterIdLst>
  <p:sldIdLst>
    <p:sldId id="256" r:id="rId2"/>
    <p:sldId id="257" r:id="rId3"/>
    <p:sldId id="262" r:id="rId4"/>
    <p:sldId id="263" r:id="rId5"/>
    <p:sldId id="259" r:id="rId6"/>
    <p:sldId id="274" r:id="rId7"/>
    <p:sldId id="292" r:id="rId8"/>
    <p:sldId id="294" r:id="rId9"/>
    <p:sldId id="264" r:id="rId10"/>
    <p:sldId id="293" r:id="rId11"/>
    <p:sldId id="265" r:id="rId12"/>
    <p:sldId id="269" r:id="rId13"/>
    <p:sldId id="266" r:id="rId14"/>
    <p:sldId id="278" r:id="rId15"/>
    <p:sldId id="279" r:id="rId16"/>
    <p:sldId id="280" r:id="rId17"/>
    <p:sldId id="281" r:id="rId18"/>
    <p:sldId id="283" r:id="rId19"/>
    <p:sldId id="285" r:id="rId20"/>
    <p:sldId id="284" r:id="rId21"/>
    <p:sldId id="286" r:id="rId22"/>
    <p:sldId id="29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9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8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3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user/Desktop/Springboard/Book3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Number of births by day of the week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9573710349403347E-2"/>
          <c:y val="8.524332784973887E-2"/>
          <c:w val="0.91986994219653184"/>
          <c:h val="0.81064107030868926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[Book3.xlsx]Sheet1!$J$5</c:f>
              <c:strCache>
                <c:ptCount val="1"/>
                <c:pt idx="0">
                  <c:v>c-section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[Book3.xlsx]Sheet1!$I$6:$I$12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Thursday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[Book3.xlsx]Sheet1!$J$6:$J$12</c:f>
              <c:numCache>
                <c:formatCode>General</c:formatCode>
                <c:ptCount val="7"/>
                <c:pt idx="0">
                  <c:v>156244</c:v>
                </c:pt>
                <c:pt idx="1">
                  <c:v>159244</c:v>
                </c:pt>
                <c:pt idx="2">
                  <c:v>149824</c:v>
                </c:pt>
                <c:pt idx="3">
                  <c:v>150150</c:v>
                </c:pt>
                <c:pt idx="4">
                  <c:v>155968</c:v>
                </c:pt>
                <c:pt idx="5">
                  <c:v>70760</c:v>
                </c:pt>
                <c:pt idx="6">
                  <c:v>58794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BB-2A43-B3ED-BE5DFF87988A}"/>
            </c:ext>
          </c:extLst>
        </c:ser>
        <c:ser>
          <c:idx val="1"/>
          <c:order val="1"/>
          <c:tx>
            <c:strRef>
              <c:f>[Book3.xlsx]Sheet1!$K$5</c:f>
              <c:strCache>
                <c:ptCount val="1"/>
                <c:pt idx="0">
                  <c:v>not c-section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[Book3.xlsx]Sheet1!$I$6:$I$12</c:f>
              <c:strCache>
                <c:ptCount val="7"/>
                <c:pt idx="0">
                  <c:v>Monday</c:v>
                </c:pt>
                <c:pt idx="1">
                  <c:v>Tuesday</c:v>
                </c:pt>
                <c:pt idx="2">
                  <c:v>Wednesday</c:v>
                </c:pt>
                <c:pt idx="3">
                  <c:v>Thursday</c:v>
                </c:pt>
                <c:pt idx="4">
                  <c:v>Friday</c:v>
                </c:pt>
                <c:pt idx="5">
                  <c:v>Saturday</c:v>
                </c:pt>
                <c:pt idx="6">
                  <c:v>Sunday</c:v>
                </c:pt>
              </c:strCache>
            </c:strRef>
          </c:cat>
          <c:val>
            <c:numRef>
              <c:f>[Book3.xlsx]Sheet1!$K$6:$K$12</c:f>
              <c:numCache>
                <c:formatCode>General</c:formatCode>
                <c:ptCount val="7"/>
                <c:pt idx="0">
                  <c:v>321845</c:v>
                </c:pt>
                <c:pt idx="1">
                  <c:v>357820</c:v>
                </c:pt>
                <c:pt idx="2">
                  <c:v>351303</c:v>
                </c:pt>
                <c:pt idx="3">
                  <c:v>354809</c:v>
                </c:pt>
                <c:pt idx="4">
                  <c:v>342431</c:v>
                </c:pt>
                <c:pt idx="5">
                  <c:v>276511</c:v>
                </c:pt>
                <c:pt idx="6">
                  <c:v>239733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5BB-2A43-B3ED-BE5DFF8798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58270399"/>
        <c:axId val="1257367583"/>
      </c:barChart>
      <c:catAx>
        <c:axId val="1258270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367583"/>
        <c:crosses val="autoZero"/>
        <c:auto val="1"/>
        <c:lblAlgn val="ctr"/>
        <c:lblOffset val="100"/>
        <c:noMultiLvlLbl val="0"/>
      </c:catAx>
      <c:valAx>
        <c:axId val="1257367583"/>
        <c:scaling>
          <c:orientation val="minMax"/>
          <c:max val="550000"/>
          <c:min val="0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270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Sheet1!$M$6</c:f>
              <c:strCache>
                <c:ptCount val="1"/>
                <c:pt idx="0">
                  <c:v>Monday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Sheet1!$N$5:$O$5</c:f>
              <c:strCache>
                <c:ptCount val="2"/>
                <c:pt idx="0">
                  <c:v>c-section</c:v>
                </c:pt>
                <c:pt idx="1">
                  <c:v>not c-section</c:v>
                </c:pt>
              </c:strCache>
            </c:strRef>
          </c:cat>
          <c:val>
            <c:numRef>
              <c:f>Sheet1!$N$6:$O$6</c:f>
              <c:numCache>
                <c:formatCode>0%</c:formatCode>
                <c:ptCount val="2"/>
                <c:pt idx="0">
                  <c:v>0.17341484421476963</c:v>
                </c:pt>
                <c:pt idx="1">
                  <c:v>0.14339580441016336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333-8145-B2A3-4E5E44FA7BC2}"/>
            </c:ext>
          </c:extLst>
        </c:ser>
        <c:ser>
          <c:idx val="1"/>
          <c:order val="1"/>
          <c:tx>
            <c:strRef>
              <c:f>Sheet1!$M$7</c:f>
              <c:strCache>
                <c:ptCount val="1"/>
                <c:pt idx="0">
                  <c:v>Tuesday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Sheet1!$N$5:$O$5</c:f>
              <c:strCache>
                <c:ptCount val="2"/>
                <c:pt idx="0">
                  <c:v>c-section</c:v>
                </c:pt>
                <c:pt idx="1">
                  <c:v>not c-section</c:v>
                </c:pt>
              </c:strCache>
            </c:strRef>
          </c:cat>
          <c:val>
            <c:numRef>
              <c:f>Sheet1!$N$7:$O$7</c:f>
              <c:numCache>
                <c:formatCode>0%</c:formatCode>
                <c:ptCount val="2"/>
                <c:pt idx="0">
                  <c:v>0.17674453708389939</c:v>
                </c:pt>
                <c:pt idx="1">
                  <c:v>0.15942421579966959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333-8145-B2A3-4E5E44FA7BC2}"/>
            </c:ext>
          </c:extLst>
        </c:ser>
        <c:ser>
          <c:idx val="2"/>
          <c:order val="2"/>
          <c:tx>
            <c:strRef>
              <c:f>Sheet1!$M$8</c:f>
              <c:strCache>
                <c:ptCount val="1"/>
                <c:pt idx="0">
                  <c:v>Wednesday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Sheet1!$N$5:$O$5</c:f>
              <c:strCache>
                <c:ptCount val="2"/>
                <c:pt idx="0">
                  <c:v>c-section</c:v>
                </c:pt>
                <c:pt idx="1">
                  <c:v>not c-section</c:v>
                </c:pt>
              </c:strCache>
            </c:strRef>
          </c:cat>
          <c:val>
            <c:numRef>
              <c:f>Sheet1!$N$8:$O$8</c:f>
              <c:numCache>
                <c:formatCode>0%</c:formatCode>
                <c:ptCount val="2"/>
                <c:pt idx="0">
                  <c:v>0.16628930147483195</c:v>
                </c:pt>
                <c:pt idx="1">
                  <c:v>0.15652061171279225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333-8145-B2A3-4E5E44FA7BC2}"/>
            </c:ext>
          </c:extLst>
        </c:ser>
        <c:ser>
          <c:idx val="3"/>
          <c:order val="3"/>
          <c:tx>
            <c:strRef>
              <c:f>Sheet1!$M$9</c:f>
              <c:strCache>
                <c:ptCount val="1"/>
                <c:pt idx="0">
                  <c:v>Thursday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Sheet1!$N$5:$O$5</c:f>
              <c:strCache>
                <c:ptCount val="2"/>
                <c:pt idx="0">
                  <c:v>c-section</c:v>
                </c:pt>
                <c:pt idx="1">
                  <c:v>not c-section</c:v>
                </c:pt>
              </c:strCache>
            </c:strRef>
          </c:cat>
          <c:val>
            <c:numRef>
              <c:f>Sheet1!$N$9:$O$9</c:f>
              <c:numCache>
                <c:formatCode>0%</c:formatCode>
                <c:ptCount val="2"/>
                <c:pt idx="0">
                  <c:v>0.16665112809994406</c:v>
                </c:pt>
                <c:pt idx="1">
                  <c:v>0.15808268566224629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333-8145-B2A3-4E5E44FA7BC2}"/>
            </c:ext>
          </c:extLst>
        </c:ser>
        <c:ser>
          <c:idx val="4"/>
          <c:order val="4"/>
          <c:tx>
            <c:strRef>
              <c:f>Sheet1!$M$10</c:f>
              <c:strCache>
                <c:ptCount val="1"/>
                <c:pt idx="0">
                  <c:v>Friday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Sheet1!$N$5:$O$5</c:f>
              <c:strCache>
                <c:ptCount val="2"/>
                <c:pt idx="0">
                  <c:v>c-section</c:v>
                </c:pt>
                <c:pt idx="1">
                  <c:v>not c-section</c:v>
                </c:pt>
              </c:strCache>
            </c:strRef>
          </c:cat>
          <c:val>
            <c:numRef>
              <c:f>Sheet1!$N$10:$O$10</c:f>
              <c:numCache>
                <c:formatCode>0%</c:formatCode>
                <c:ptCount val="2"/>
                <c:pt idx="0">
                  <c:v>0.17310851247080969</c:v>
                </c:pt>
                <c:pt idx="1">
                  <c:v>0.15256775373231418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333-8145-B2A3-4E5E44FA7BC2}"/>
            </c:ext>
          </c:extLst>
        </c:ser>
        <c:ser>
          <c:idx val="5"/>
          <c:order val="5"/>
          <c:tx>
            <c:strRef>
              <c:f>Sheet1!$M$11</c:f>
              <c:strCache>
                <c:ptCount val="1"/>
                <c:pt idx="0">
                  <c:v>Saturday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Sheet1!$N$5:$O$5</c:f>
              <c:strCache>
                <c:ptCount val="2"/>
                <c:pt idx="0">
                  <c:v>c-section</c:v>
                </c:pt>
                <c:pt idx="1">
                  <c:v>not c-section</c:v>
                </c:pt>
              </c:strCache>
            </c:strRef>
          </c:cat>
          <c:val>
            <c:numRef>
              <c:f>Sheet1!$N$11:$O$11</c:f>
              <c:numCache>
                <c:formatCode>0%</c:formatCode>
                <c:ptCount val="2"/>
                <c:pt idx="0">
                  <c:v>7.8536355806540406E-2</c:v>
                </c:pt>
                <c:pt idx="1">
                  <c:v>0.1231975555725852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333-8145-B2A3-4E5E44FA7BC2}"/>
            </c:ext>
          </c:extLst>
        </c:ser>
        <c:ser>
          <c:idx val="6"/>
          <c:order val="6"/>
          <c:tx>
            <c:strRef>
              <c:f>Sheet1!$M$12</c:f>
              <c:strCache>
                <c:ptCount val="1"/>
                <c:pt idx="0">
                  <c:v>Sunday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Sheet1!$N$5:$O$5</c:f>
              <c:strCache>
                <c:ptCount val="2"/>
                <c:pt idx="0">
                  <c:v>c-section</c:v>
                </c:pt>
                <c:pt idx="1">
                  <c:v>not c-section</c:v>
                </c:pt>
              </c:strCache>
            </c:strRef>
          </c:cat>
          <c:val>
            <c:numRef>
              <c:f>Sheet1!$N$12:$O$12</c:f>
              <c:numCache>
                <c:formatCode>0%</c:formatCode>
                <c:ptCount val="2"/>
                <c:pt idx="0">
                  <c:v>6.5255320849204865E-2</c:v>
                </c:pt>
                <c:pt idx="1">
                  <c:v>0.10681137311022913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333-8145-B2A3-4E5E44FA7B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258107887"/>
        <c:axId val="1681167807"/>
      </c:barChart>
      <c:catAx>
        <c:axId val="12581078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1167807"/>
        <c:crosses val="autoZero"/>
        <c:auto val="1"/>
        <c:lblAlgn val="ctr"/>
        <c:lblOffset val="100"/>
        <c:noMultiLvlLbl val="0"/>
      </c:catAx>
      <c:valAx>
        <c:axId val="1681167807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107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16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5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619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84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5097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753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776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8519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15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712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013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126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1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855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53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7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213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A0EA4EC-4C33-034E-B57E-A192501F1EDE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5F46B732-9946-F941-AE27-FE268474F1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610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  <p:sldLayoutId id="2147483925" r:id="rId2"/>
    <p:sldLayoutId id="2147483926" r:id="rId3"/>
    <p:sldLayoutId id="2147483927" r:id="rId4"/>
    <p:sldLayoutId id="2147483928" r:id="rId5"/>
    <p:sldLayoutId id="2147483929" r:id="rId6"/>
    <p:sldLayoutId id="2147483930" r:id="rId7"/>
    <p:sldLayoutId id="2147483931" r:id="rId8"/>
    <p:sldLayoutId id="2147483932" r:id="rId9"/>
    <p:sldLayoutId id="2147483933" r:id="rId10"/>
    <p:sldLayoutId id="2147483934" r:id="rId11"/>
    <p:sldLayoutId id="2147483935" r:id="rId12"/>
    <p:sldLayoutId id="2147483936" r:id="rId13"/>
    <p:sldLayoutId id="2147483937" r:id="rId14"/>
    <p:sldLayoutId id="2147483938" r:id="rId15"/>
    <p:sldLayoutId id="2147483939" r:id="rId16"/>
    <p:sldLayoutId id="214748394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2120B-9ECD-A24E-ACE7-53FD3C035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0" y="1044575"/>
            <a:ext cx="10572000" cy="3810598"/>
          </a:xfrm>
        </p:spPr>
        <p:txBody>
          <a:bodyPr>
            <a:normAutofit fontScale="90000"/>
          </a:bodyPr>
          <a:lstStyle/>
          <a:p>
            <a:pPr algn="l"/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b="1" dirty="0"/>
              <a:t>Birth outcomes classification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86E832-EE8F-6743-B0C4-2E63054C7E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618" y="4306723"/>
            <a:ext cx="3208772" cy="1096899"/>
          </a:xfrm>
        </p:spPr>
        <p:txBody>
          <a:bodyPr>
            <a:noAutofit/>
          </a:bodyPr>
          <a:lstStyle/>
          <a:p>
            <a:pPr algn="l"/>
            <a:r>
              <a:rPr lang="en-US" sz="2000" b="1" dirty="0"/>
              <a:t>Capstone 2 project</a:t>
            </a:r>
          </a:p>
          <a:p>
            <a:pPr algn="l"/>
            <a:r>
              <a:rPr lang="en-US" sz="2000" b="1" dirty="0" err="1"/>
              <a:t>Calanit</a:t>
            </a:r>
            <a:r>
              <a:rPr lang="en-US" sz="2000" b="1" dirty="0"/>
              <a:t> Kamala </a:t>
            </a:r>
          </a:p>
          <a:p>
            <a:pPr algn="l"/>
            <a:r>
              <a:rPr lang="en-US" sz="2000" b="1" dirty="0"/>
              <a:t>December 2021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1263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5C94FC7-89A5-0C47-AA70-D68D06DF29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2385604"/>
              </p:ext>
            </p:extLst>
          </p:nvPr>
        </p:nvGraphicFramePr>
        <p:xfrm>
          <a:off x="1673525" y="2570670"/>
          <a:ext cx="7703389" cy="37611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0209F6E8-0B14-934F-A8D8-811E11739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% of births by day of week &amp; birth outcome</a:t>
            </a:r>
          </a:p>
        </p:txBody>
      </p:sp>
    </p:spTree>
    <p:extLst>
      <p:ext uri="{BB962C8B-B14F-4D97-AF65-F5344CB8AC3E}">
        <p14:creationId xmlns:p14="http://schemas.microsoft.com/office/powerpoint/2010/main" val="408247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EDA0-3062-2C4A-8196-DB3614D01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mother’s 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688D9-F0BD-6F47-9AB8-0EBA27982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416629"/>
            <a:ext cx="3468538" cy="362473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Mother’s age follows a fairly normal distribution with mean and median age of 29 years old.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07A1F4-ACA6-0B45-9FCA-EB51BA9DB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008" y="2510543"/>
            <a:ext cx="5976258" cy="3632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526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7E75B-F4A6-B942-A70F-9F6C7BDF2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Mother’s age by birth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EA047-8FCA-5841-8B9C-837280F0D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96" y="2597150"/>
            <a:ext cx="3722247" cy="378986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Median mother’s age for births that end in a c-section is slightly higher than non c-section births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IQR for c-section is tighter around the median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46D4E0-99F4-7548-9596-1CD3A216A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149" y="2597150"/>
            <a:ext cx="6187621" cy="424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33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BB388-3C87-AA49-8726-FACC169EE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Number of prenatal visits by birth outcome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2BFC09-8394-D04E-B80A-9AEA8DCF3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442" y="2422977"/>
            <a:ext cx="4294357" cy="3566626"/>
          </a:xfrm>
          <a:ln>
            <a:solidFill>
              <a:schemeClr val="accent3"/>
            </a:solidFill>
          </a:ln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Although median number of prenatal visits is the same, c-section births exhibit wider variability. </a:t>
            </a:r>
          </a:p>
          <a:p>
            <a:pPr>
              <a:lnSpc>
                <a:spcPct val="150000"/>
              </a:lnSpc>
            </a:pPr>
            <a:r>
              <a:rPr lang="en-US" dirty="0"/>
              <a:t>IQR is between 10-14 visits for c-section and 10-13 visits for non c-section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0EA01C-3B7C-B345-A992-EECF672E3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9578" y="2422977"/>
            <a:ext cx="5588907" cy="383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500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A88DD-DD9A-1A4E-8C92-F98BCD439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4747"/>
          </a:xfrm>
        </p:spPr>
        <p:txBody>
          <a:bodyPr>
            <a:normAutofit/>
          </a:bodyPr>
          <a:lstStyle/>
          <a:p>
            <a:r>
              <a:rPr lang="en-US" dirty="0"/>
              <a:t>Baby’s birth weight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EFDA40-B237-814A-B09D-DE3475E200A4}"/>
              </a:ext>
            </a:extLst>
          </p:cNvPr>
          <p:cNvSpPr txBox="1"/>
          <p:nvPr/>
        </p:nvSpPr>
        <p:spPr>
          <a:xfrm>
            <a:off x="514065" y="2389516"/>
            <a:ext cx="4886071" cy="3253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Similar to previous slides, the differences between C-section and non c-section births are slight.</a:t>
            </a:r>
          </a:p>
          <a:p>
            <a:pPr marL="342900" indent="-342900">
              <a:lnSpc>
                <a:spcPct val="13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Median birth weight is similar and IQR for c-section is slightly bigger.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83180F-5873-3746-A0A7-73DF57ABF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9813" y="2497042"/>
            <a:ext cx="5720443" cy="378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97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76839A-6AC6-F24E-80EF-D149037DC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702B02-16EA-0741-9F25-0B1116F300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59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CB4C30-A17E-9B42-9754-3A8B15929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9253"/>
          </a:xfrm>
        </p:spPr>
        <p:txBody>
          <a:bodyPr/>
          <a:lstStyle/>
          <a:p>
            <a:r>
              <a:rPr lang="en-US" dirty="0"/>
              <a:t>Baseline model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3D3D6E-7704-1E42-9F8A-0ED2F96FA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270589"/>
            <a:ext cx="10716707" cy="3770773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sz="2000" dirty="0"/>
              <a:t>Since the variable of interest is a binary outcome, a logistic regression should be employed.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A baseline logistic regression model was estimated using </a:t>
            </a:r>
            <a:r>
              <a:rPr lang="en-US" sz="2000" dirty="0" err="1"/>
              <a:t>scikit</a:t>
            </a:r>
            <a:r>
              <a:rPr lang="en-US" sz="2000" dirty="0"/>
              <a:t>-learn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Since the dependent variable is imbalanced (28.4% of the sample has a birth that ended in a c-section), a weighted logistic regression was also employed, to optimize model’s results. </a:t>
            </a:r>
          </a:p>
        </p:txBody>
      </p:sp>
    </p:spTree>
    <p:extLst>
      <p:ext uri="{BB962C8B-B14F-4D97-AF65-F5344CB8AC3E}">
        <p14:creationId xmlns:p14="http://schemas.microsoft.com/office/powerpoint/2010/main" val="1108222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E2314-F15F-534C-9269-D6C22925E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625" y="1125694"/>
            <a:ext cx="8596668" cy="451449"/>
          </a:xfrm>
        </p:spPr>
        <p:txBody>
          <a:bodyPr>
            <a:normAutofit fontScale="90000"/>
          </a:bodyPr>
          <a:lstStyle/>
          <a:p>
            <a:r>
              <a:rPr lang="en-US" dirty="0"/>
              <a:t>Baseline model confusion matrix</a:t>
            </a:r>
            <a:br>
              <a:rPr lang="en-US" dirty="0"/>
            </a:br>
            <a:r>
              <a:rPr lang="en-US" dirty="0"/>
              <a:t> Accuracy = 0.83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8C422B-4E57-A245-837E-A8A80FC9C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742" y="2641599"/>
            <a:ext cx="5028054" cy="358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460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9B073-C64A-DD49-BA5A-FC4F05345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0436"/>
          </a:xfrm>
        </p:spPr>
        <p:txBody>
          <a:bodyPr/>
          <a:lstStyle/>
          <a:p>
            <a:r>
              <a:rPr lang="en-US" dirty="0"/>
              <a:t>Baseline model ROC curve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A469EA-626C-2542-BCAA-7E4F695B1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074" y="2381964"/>
            <a:ext cx="5975635" cy="430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124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9B073-C64A-DD49-BA5A-FC4F05345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0436"/>
          </a:xfrm>
        </p:spPr>
        <p:txBody>
          <a:bodyPr/>
          <a:lstStyle/>
          <a:p>
            <a:r>
              <a:rPr lang="en-US" dirty="0"/>
              <a:t>Decision tree classifiers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57041-16FA-2641-B7D4-6DF0BF66A2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332233"/>
            <a:ext cx="8596668" cy="370912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A major concern with the data is the issue of multicollinearity in features. Therefore, a tree-based learner can provide more robust results. </a:t>
            </a:r>
          </a:p>
          <a:p>
            <a:pPr>
              <a:lnSpc>
                <a:spcPct val="200000"/>
              </a:lnSpc>
            </a:pPr>
            <a:r>
              <a:rPr lang="en-US" dirty="0"/>
              <a:t>Three different decision tree algorithms were trained: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Weighted decision tree classifier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Weighted random forest classifier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Weighted </a:t>
            </a:r>
            <a:r>
              <a:rPr lang="en-US" dirty="0" err="1"/>
              <a:t>XGBoost</a:t>
            </a:r>
            <a:r>
              <a:rPr lang="en-US" dirty="0"/>
              <a:t> classifier</a:t>
            </a:r>
          </a:p>
          <a:p>
            <a:pPr>
              <a:lnSpc>
                <a:spcPct val="200000"/>
              </a:lnSpc>
            </a:pP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225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ED79E4F-9937-F44E-848C-117D306D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Medical intervention in birth outcomes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6300D7-D439-AC4C-AC9F-426F139DA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295" y="2441274"/>
            <a:ext cx="10231460" cy="364693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The pinnacle of medical intervention during childbirth is the Cesarean operation, more commonly known as a c-section</a:t>
            </a:r>
            <a:r>
              <a:rPr lang="en-US" sz="2000" dirty="0"/>
              <a:t> </a:t>
            </a:r>
          </a:p>
          <a:p>
            <a:pPr>
              <a:lnSpc>
                <a:spcPct val="150000"/>
              </a:lnSpc>
            </a:pPr>
            <a:r>
              <a:rPr lang="en-US" dirty="0"/>
              <a:t>Nearly a third of U.S. births result in a c-section, a significant increase from the 20% rate in 1995. </a:t>
            </a:r>
          </a:p>
          <a:p>
            <a:pPr>
              <a:lnSpc>
                <a:spcPct val="150000"/>
              </a:lnSpc>
            </a:pPr>
            <a:r>
              <a:rPr lang="en-US" dirty="0"/>
              <a:t>80% of those c-sections were performed in first birth, low risk pregnancy.</a:t>
            </a:r>
          </a:p>
          <a:p>
            <a:pPr>
              <a:lnSpc>
                <a:spcPct val="150000"/>
              </a:lnSpc>
            </a:pPr>
            <a:r>
              <a:rPr lang="en-US" dirty="0"/>
              <a:t> The WHO estimates that 15% of c-sections performed world-wide are not medically necessary. </a:t>
            </a:r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214015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9B073-C64A-DD49-BA5A-FC4F05345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0436"/>
          </a:xfrm>
        </p:spPr>
        <p:txBody>
          <a:bodyPr>
            <a:normAutofit/>
          </a:bodyPr>
          <a:lstStyle/>
          <a:p>
            <a:r>
              <a:rPr lang="en-US" sz="2800" dirty="0"/>
              <a:t>Classification models performance metrics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DD87D90-E359-5441-96A1-004EF2A21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639974"/>
              </p:ext>
            </p:extLst>
          </p:nvPr>
        </p:nvGraphicFramePr>
        <p:xfrm>
          <a:off x="831446" y="2558265"/>
          <a:ext cx="10161901" cy="3421293"/>
        </p:xfrm>
        <a:graphic>
          <a:graphicData uri="http://schemas.openxmlformats.org/drawingml/2006/table">
            <a:tbl>
              <a:tblPr firstRow="1" firstCol="1" bandRow="1">
                <a:tableStyleId>{1E171933-4619-4E11-9A3F-F7608DF75F80}</a:tableStyleId>
              </a:tblPr>
              <a:tblGrid>
                <a:gridCol w="3124649">
                  <a:extLst>
                    <a:ext uri="{9D8B030D-6E8A-4147-A177-3AD203B41FA5}">
                      <a16:colId xmlns:a16="http://schemas.microsoft.com/office/drawing/2014/main" val="696197645"/>
                    </a:ext>
                  </a:extLst>
                </a:gridCol>
                <a:gridCol w="1467226">
                  <a:extLst>
                    <a:ext uri="{9D8B030D-6E8A-4147-A177-3AD203B41FA5}">
                      <a16:colId xmlns:a16="http://schemas.microsoft.com/office/drawing/2014/main" val="3317475218"/>
                    </a:ext>
                  </a:extLst>
                </a:gridCol>
                <a:gridCol w="1565042">
                  <a:extLst>
                    <a:ext uri="{9D8B030D-6E8A-4147-A177-3AD203B41FA5}">
                      <a16:colId xmlns:a16="http://schemas.microsoft.com/office/drawing/2014/main" val="2023016494"/>
                    </a:ext>
                  </a:extLst>
                </a:gridCol>
                <a:gridCol w="1467226">
                  <a:extLst>
                    <a:ext uri="{9D8B030D-6E8A-4147-A177-3AD203B41FA5}">
                      <a16:colId xmlns:a16="http://schemas.microsoft.com/office/drawing/2014/main" val="3918954317"/>
                    </a:ext>
                  </a:extLst>
                </a:gridCol>
                <a:gridCol w="1173781">
                  <a:extLst>
                    <a:ext uri="{9D8B030D-6E8A-4147-A177-3AD203B41FA5}">
                      <a16:colId xmlns:a16="http://schemas.microsoft.com/office/drawing/2014/main" val="4012989904"/>
                    </a:ext>
                  </a:extLst>
                </a:gridCol>
                <a:gridCol w="1363977">
                  <a:extLst>
                    <a:ext uri="{9D8B030D-6E8A-4147-A177-3AD203B41FA5}">
                      <a16:colId xmlns:a16="http://schemas.microsoft.com/office/drawing/2014/main" val="2519150056"/>
                    </a:ext>
                  </a:extLst>
                </a:gridCol>
              </a:tblGrid>
              <a:tr h="926213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Accuracy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Precision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Recall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F-1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AUC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21312836"/>
                  </a:ext>
                </a:extLst>
              </a:tr>
              <a:tr h="4990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Logistic regression - baseline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441263"/>
                  </a:ext>
                </a:extLst>
              </a:tr>
              <a:tr h="4990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Weighted logistic regression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0.79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57449913"/>
                  </a:ext>
                </a:extLst>
              </a:tr>
              <a:tr h="4990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Weighted Decision tree classifier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0.72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2510865"/>
                  </a:ext>
                </a:extLst>
              </a:tr>
              <a:tr h="4990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Weighted Random forest classifier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82279708"/>
                  </a:ext>
                </a:extLst>
              </a:tr>
              <a:tr h="49901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Weighted XGBoost classifier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0.84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0.92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0.64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0.88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5913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7091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9B073-C64A-DD49-BA5A-FC4F05345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0436"/>
          </a:xfrm>
        </p:spPr>
        <p:txBody>
          <a:bodyPr>
            <a:normAutofit/>
          </a:bodyPr>
          <a:lstStyle/>
          <a:p>
            <a:r>
              <a:rPr lang="en-US" sz="2800" dirty="0" err="1"/>
              <a:t>XGBoost</a:t>
            </a:r>
            <a:r>
              <a:rPr lang="en-US" sz="2800" dirty="0"/>
              <a:t> Feature importance – top 10 features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DE1D6BE-C3E5-D247-857A-05AA448733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50330"/>
              </p:ext>
            </p:extLst>
          </p:nvPr>
        </p:nvGraphicFramePr>
        <p:xfrm>
          <a:off x="3236360" y="2630184"/>
          <a:ext cx="4222678" cy="3863083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092655">
                  <a:extLst>
                    <a:ext uri="{9D8B030D-6E8A-4147-A177-3AD203B41FA5}">
                      <a16:colId xmlns:a16="http://schemas.microsoft.com/office/drawing/2014/main" val="2965532810"/>
                    </a:ext>
                  </a:extLst>
                </a:gridCol>
                <a:gridCol w="2130023">
                  <a:extLst>
                    <a:ext uri="{9D8B030D-6E8A-4147-A177-3AD203B41FA5}">
                      <a16:colId xmlns:a16="http://schemas.microsoft.com/office/drawing/2014/main" val="3506812964"/>
                    </a:ext>
                  </a:extLst>
                </a:gridCol>
              </a:tblGrid>
              <a:tr h="51892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Feature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Feature importance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405180085"/>
                  </a:ext>
                </a:extLst>
              </a:tr>
              <a:tr h="288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No_risk_factors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0.23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797263556"/>
                  </a:ext>
                </a:extLst>
              </a:tr>
              <a:tr h="288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Attendant_type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0.12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81677263"/>
                  </a:ext>
                </a:extLst>
              </a:tr>
              <a:tr h="288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Fetal_pres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003191045"/>
                  </a:ext>
                </a:extLst>
              </a:tr>
              <a:tr h="288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Augment_N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0.11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17501961"/>
                  </a:ext>
                </a:extLst>
              </a:tr>
              <a:tr h="288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Induction_N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0.08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67259328"/>
                  </a:ext>
                </a:extLst>
              </a:tr>
              <a:tr h="288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Prev_premie_N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0.06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24342642"/>
                  </a:ext>
                </a:extLst>
              </a:tr>
              <a:tr h="51892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Gest_diabetese_N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515858212"/>
                  </a:ext>
                </a:extLst>
              </a:tr>
              <a:tr h="51892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Gest_hypertension_N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0.04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763895300"/>
                  </a:ext>
                </a:extLst>
              </a:tr>
              <a:tr h="288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Weekend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0.03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109977784"/>
                  </a:ext>
                </a:extLst>
              </a:tr>
              <a:tr h="28829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Antibiotics_N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0.03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15236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5348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80011-BA39-804B-AA0E-8BD9C7E2E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E7E95-0BE0-EB4D-8BE2-C9E1584D8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434975"/>
            <a:ext cx="9822855" cy="36063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XGBoost</a:t>
            </a:r>
            <a:r>
              <a:rPr lang="en-US" dirty="0"/>
              <a:t> classification model was able to predict whether a birth will conclude with a c-section with accuracy of 84% and precision of 92%. </a:t>
            </a:r>
          </a:p>
          <a:p>
            <a:pPr>
              <a:lnSpc>
                <a:spcPct val="150000"/>
              </a:lnSpc>
            </a:pPr>
            <a:r>
              <a:rPr lang="en-US" dirty="0"/>
              <a:t>Whether a birth occurs on the weekend or not, is a significant explanatory feature of a c-section outcome, more than mother’s health or socio-economic characteristics.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106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186BC-458E-2441-BFAB-5587F1979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CDC Natality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B7F72-BACA-6142-B64A-67FEC66D3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672" y="2355010"/>
            <a:ext cx="10291656" cy="4113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CDC provides detailed birth characteristics information for all births in the U.S.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The rich data set includes information about mother, including health and socio-economic information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Detailed information about birth characteristics also included.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Data lacks any geographical or income information, to avoid identification</a:t>
            </a:r>
          </a:p>
          <a:p>
            <a:pPr marL="0" indent="0">
              <a:lnSpc>
                <a:spcPct val="150000"/>
              </a:lnSpc>
              <a:buNone/>
            </a:pPr>
            <a:br>
              <a:rPr lang="en-US" sz="2000" dirty="0"/>
            </a:br>
            <a:endParaRPr lang="en-US" sz="2000" dirty="0"/>
          </a:p>
          <a:p>
            <a:pPr>
              <a:lnSpc>
                <a:spcPct val="15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84718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A45BA-C128-2D4C-98C7-1CD1A5521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5A65F-B133-EB45-808A-D3C00BCC7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495" y="2320505"/>
            <a:ext cx="11047758" cy="37208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Can we accurately classify whether a birth outcome will result in c-section, given available birth and mother’s characteristics?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Is there evidence of practitioner preferences affecting birth outcomes?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Can the data </a:t>
            </a:r>
            <a:r>
              <a:rPr lang="en-US" sz="2400" dirty="0" err="1"/>
              <a:t>rreveal</a:t>
            </a:r>
            <a:r>
              <a:rPr lang="en-US" sz="2400" dirty="0"/>
              <a:t> a trend of human intervention in the timing and type of birth?</a:t>
            </a:r>
          </a:p>
          <a:p>
            <a:pPr lvl="1"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0570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ABA28-D89E-9340-9CF8-7636E99A9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71452-2717-5C46-B142-01ACDEE35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177" y="2285999"/>
            <a:ext cx="8999326" cy="430438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U.S 2019 births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Births limited to: 	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Hospital births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Single baby births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No mortality or abnormal conditions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Mothers age 15 to 45. </a:t>
            </a:r>
          </a:p>
          <a:p>
            <a:pPr>
              <a:lnSpc>
                <a:spcPct val="150000"/>
              </a:lnSpc>
            </a:pPr>
            <a:r>
              <a:rPr lang="en-US" dirty="0"/>
              <a:t>3,146,450 </a:t>
            </a:r>
            <a:r>
              <a:rPr lang="en-US" altLang="en-US" sz="2000" dirty="0"/>
              <a:t> observations remained with 51 provided features.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0168197-11F3-F940-ABC9-E5D13D8B9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178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0421C9D-7CF5-6F44-A867-9BE675AAFD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7100B7-BF20-774C-972F-CDD5688BA7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404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59B9C-1001-724B-9FF5-64BC9BDC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Evidence of practitioner 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ED217-A7BF-9944-BB3A-8DA19D191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An initial histogram of the number of births by day of the week provides strong evidence that birth timing is dependent on  practitioner preferences. </a:t>
            </a:r>
          </a:p>
          <a:p>
            <a:pPr>
              <a:lnSpc>
                <a:spcPct val="150000"/>
              </a:lnSpc>
            </a:pPr>
            <a:r>
              <a:rPr lang="en-US" dirty="0"/>
              <a:t>Saturday and Sunday have significantly lower number of births births. </a:t>
            </a:r>
          </a:p>
          <a:p>
            <a:pPr>
              <a:lnSpc>
                <a:spcPct val="150000"/>
              </a:lnSpc>
            </a:pPr>
            <a:r>
              <a:rPr lang="en-US" dirty="0"/>
              <a:t>12% of non c-section births happen on Saturday and 11% on Sunday</a:t>
            </a:r>
          </a:p>
          <a:p>
            <a:pPr>
              <a:lnSpc>
                <a:spcPct val="150000"/>
              </a:lnSpc>
            </a:pPr>
            <a:r>
              <a:rPr lang="en-US" dirty="0"/>
              <a:t>This trend is even stronger for c-sections: 8% happen on Saturday and 7% happen on Sunday.</a:t>
            </a:r>
          </a:p>
          <a:p>
            <a:pPr>
              <a:lnSpc>
                <a:spcPct val="150000"/>
              </a:lnSpc>
            </a:pPr>
            <a:r>
              <a:rPr lang="en-US" dirty="0"/>
              <a:t>There is no biological reason for this trend</a:t>
            </a:r>
          </a:p>
        </p:txBody>
      </p:sp>
    </p:spTree>
    <p:extLst>
      <p:ext uri="{BB962C8B-B14F-4D97-AF65-F5344CB8AC3E}">
        <p14:creationId xmlns:p14="http://schemas.microsoft.com/office/powerpoint/2010/main" val="2109267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5888-A925-4342-94BB-92513423C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god it’s the weekend!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233BC9-C3C2-3C48-A3F8-15AC6B4A1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8873" y="2603500"/>
            <a:ext cx="4555066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103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0E4AA78-44E4-7C4A-AB0A-7011D2863F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0382604"/>
              </p:ext>
            </p:extLst>
          </p:nvPr>
        </p:nvGraphicFramePr>
        <p:xfrm>
          <a:off x="1345720" y="444047"/>
          <a:ext cx="8103080" cy="59699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26956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24139</TotalTime>
  <Words>744</Words>
  <Application>Microsoft Macintosh PowerPoint</Application>
  <PresentationFormat>Widescreen</PresentationFormat>
  <Paragraphs>124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Century Gothic</vt:lpstr>
      <vt:lpstr>Wingdings 3</vt:lpstr>
      <vt:lpstr>Ion Boardroom</vt:lpstr>
      <vt:lpstr>   Birth outcomes classification   </vt:lpstr>
      <vt:lpstr>Medical intervention in birth outcomes</vt:lpstr>
      <vt:lpstr>CDC Natality Data</vt:lpstr>
      <vt:lpstr>Research questions</vt:lpstr>
      <vt:lpstr>Data</vt:lpstr>
      <vt:lpstr>Exploratory Data Analysis</vt:lpstr>
      <vt:lpstr>Evidence of practitioner preferences</vt:lpstr>
      <vt:lpstr>Thank god it’s the weekend!</vt:lpstr>
      <vt:lpstr>PowerPoint Presentation</vt:lpstr>
      <vt:lpstr>% of births by day of week &amp; birth outcome</vt:lpstr>
      <vt:lpstr>Distribution of mother’s age</vt:lpstr>
      <vt:lpstr>Mother’s age by birth outcome</vt:lpstr>
      <vt:lpstr>Number of prenatal visits by birth outcome</vt:lpstr>
      <vt:lpstr>Baby’s birth weight</vt:lpstr>
      <vt:lpstr>Modeling</vt:lpstr>
      <vt:lpstr>Baseline model</vt:lpstr>
      <vt:lpstr>Baseline model confusion matrix  Accuracy = 0.83</vt:lpstr>
      <vt:lpstr>Baseline model ROC curve</vt:lpstr>
      <vt:lpstr>Decision tree classifiers</vt:lpstr>
      <vt:lpstr>Classification models performance metrics</vt:lpstr>
      <vt:lpstr>XGBoost Feature importance – top 10 features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Impact of on-line profiles on sale outcomes  in the real-estate market  </dc:title>
  <dc:creator>Microsoft Office User</dc:creator>
  <cp:lastModifiedBy>Microsoft Office User</cp:lastModifiedBy>
  <cp:revision>50</cp:revision>
  <dcterms:created xsi:type="dcterms:W3CDTF">2021-11-18T02:50:43Z</dcterms:created>
  <dcterms:modified xsi:type="dcterms:W3CDTF">2022-01-04T19:54:28Z</dcterms:modified>
</cp:coreProperties>
</file>

<file path=docProps/thumbnail.jpeg>
</file>